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7" r:id="rId3"/>
    <p:sldMasterId id="2147483659" r:id="rId4"/>
  </p:sldMasterIdLst>
  <p:sldIdLst>
    <p:sldId id="256" r:id="rId5"/>
    <p:sldId id="257" r:id="rId6"/>
    <p:sldId id="266" r:id="rId7"/>
    <p:sldId id="267" r:id="rId8"/>
    <p:sldId id="258" r:id="rId9"/>
    <p:sldId id="276" r:id="rId10"/>
    <p:sldId id="277" r:id="rId11"/>
    <p:sldId id="278" r:id="rId12"/>
    <p:sldId id="268" r:id="rId13"/>
    <p:sldId id="269" r:id="rId14"/>
    <p:sldId id="286" r:id="rId15"/>
    <p:sldId id="287" r:id="rId16"/>
    <p:sldId id="288" r:id="rId17"/>
    <p:sldId id="279" r:id="rId18"/>
    <p:sldId id="294" r:id="rId19"/>
    <p:sldId id="281" r:id="rId20"/>
    <p:sldId id="292" r:id="rId21"/>
    <p:sldId id="290" r:id="rId22"/>
    <p:sldId id="273" r:id="rId23"/>
    <p:sldId id="274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6600"/>
    <a:srgbClr val="006600"/>
    <a:srgbClr val="0033CC"/>
    <a:srgbClr val="FF0000"/>
    <a:srgbClr val="993300"/>
    <a:srgbClr val="FF66CC"/>
    <a:srgbClr val="3333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5DC18-2A93-44CC-B37D-49F3C423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0B62E-1755-404B-BF08-3CFCD6921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94EB-7355-43DA-B9A3-01A300CDA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44CA-6CF7-4E99-8C31-CCEA3B05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676400"/>
            <a:ext cx="7772400" cy="146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8EBC3F7D-27C7-4100-B5BD-93013D2E7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554A-9CF7-4961-9DED-4E97BB8E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371600" y="1511300"/>
            <a:ext cx="6400800" cy="22733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0846-5991-4571-9783-B76759376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A9FE-9148-4051-ADB8-5C303972E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DF110-0777-42EC-8BB3-3EA32FE5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4665-91CB-4F31-8500-71E7A05E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961F-E9A0-4BA7-A56D-04773F6CC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2BE00-22CB-466E-A913-51A819F5A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F76EF-9E96-4A33-B2AB-EE3940D18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B939-D34C-40B6-A2AF-106869577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10FC6-7DAC-471D-9325-1FBA28126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E4334-C5A5-4170-86F4-9B93ADF3B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B5F2D-9E28-46AB-A279-41C6B258F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F1AF-10A6-4719-98A2-872917BAF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B332-03CD-42F5-8B51-8814570B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5A3AD-53F3-415C-A6C4-0FF74F3F0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8D14-68FE-421F-9C40-D28FE99F4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6A5A7-24FD-4F32-AD6C-E01462FBC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CB14-09EB-4BAF-95C5-91D147F8E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E4822-C10E-4CFE-BD35-AEC1EE794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B945-7B2C-4CA5-AA50-5C2B42A39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4D34-3F0A-4FBD-89F3-3A0CC7603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7461-6C71-4E65-A4D4-D48D8B25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8CD0-B7CA-48F6-AE43-B66AA3A25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835CB-2A63-4DCC-9295-4D429981F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BBB2-4C77-4CF1-9513-F76D1BC16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E86C-1937-43B4-8807-7F730329B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AA4B-B107-497F-85EC-53EFC4008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A032-A7A8-42C8-807C-0D743CA7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86F3-6CBC-44B3-A44B-6D010E8A7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5220-F6C9-4375-940E-2EB907B50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Thứ tư ngày 24 tháng 2 năm 2009</a:t>
            </a:r>
            <a:br>
              <a:rPr lang="en-US" smtClean="0"/>
            </a:br>
            <a:r>
              <a:rPr lang="en-US" smtClean="0"/>
              <a:t>Tập làm văn: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0DF04CE-9366-467F-957B-98A8603C8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143E285-2B77-4521-9A3A-E31B0D182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A1BECCC-15B1-4BCF-962A-8F3FA4A62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%20chuy&#234;n&#273;&#7873;%20l&#7899;p%204\huongBon\Em%20yeu%20hoa%20binh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572000" y="914400"/>
            <a:ext cx="1066800" cy="685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"/>
                <a:cs typeface="Arial"/>
              </a:rPr>
              <a:t>MÔN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048000" y="1905000"/>
            <a:ext cx="434340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0082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TẬP LÀM VĂN</a:t>
            </a:r>
          </a:p>
        </p:txBody>
      </p:sp>
      <p:pic>
        <p:nvPicPr>
          <p:cNvPr id="2056" name="Em yeu hoa bin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6324600" y="43434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LỚP 4</a:t>
            </a:r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3533775" y="3124200"/>
            <a:ext cx="412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0033CC"/>
                </a:solidFill>
                <a:latin typeface="Arial" charset="0"/>
              </a:rPr>
              <a:t>TRẢ BÀI VIẾT</a:t>
            </a:r>
          </a:p>
          <a:p>
            <a:pPr algn="ctr"/>
            <a:r>
              <a:rPr lang="en-US" b="1" i="1">
                <a:solidFill>
                  <a:srgbClr val="0033CC"/>
                </a:solidFill>
                <a:latin typeface="Arial" charset="0"/>
              </a:rPr>
              <a:t>MIÊU TẢ CÂY CỐI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52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  <p:bldLst>
      <p:bldP spid="2052" grpId="0" animBg="1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152400" y="609600"/>
            <a:ext cx="8991600" cy="685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i="1" smtClean="0">
                <a:solidFill>
                  <a:srgbClr val="FF0000"/>
                </a:solidFill>
                <a:latin typeface="Arial" charset="0"/>
              </a:rPr>
              <a:t>HƯỚNG DẪN SỬA LỖI CHÍNH TẢ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6019800" y="31242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762000" y="2362200"/>
            <a:ext cx="7519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Arial" charset="0"/>
              </a:rPr>
              <a:t>1. Thân cây có nhiều mắc lồi.</a:t>
            </a:r>
          </a:p>
        </p:txBody>
      </p:sp>
      <p:sp>
        <p:nvSpPr>
          <p:cNvPr id="16389" name="Rectangle 33"/>
          <p:cNvSpPr>
            <a:spLocks noChangeArrowheads="1"/>
          </p:cNvSpPr>
          <p:nvPr/>
        </p:nvSpPr>
        <p:spPr bwMode="auto">
          <a:xfrm>
            <a:off x="838200" y="4038600"/>
            <a:ext cx="184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4400">
              <a:latin typeface="Arial" charset="0"/>
            </a:endParaRPr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762000" y="2362200"/>
            <a:ext cx="7394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Arial" charset="0"/>
              </a:rPr>
              <a:t>1. Thân cây có nhiều </a:t>
            </a:r>
            <a:r>
              <a:rPr lang="en-US" sz="4400">
                <a:solidFill>
                  <a:schemeClr val="tx2"/>
                </a:solidFill>
                <a:latin typeface="Arial" charset="0"/>
              </a:rPr>
              <a:t>mắt</a:t>
            </a:r>
            <a:r>
              <a:rPr lang="en-US" sz="4400">
                <a:latin typeface="Arial" charset="0"/>
              </a:rPr>
              <a:t> lồi.</a:t>
            </a:r>
          </a:p>
        </p:txBody>
      </p:sp>
    </p:spTree>
  </p:cSld>
  <p:clrMapOvr>
    <a:masterClrMapping/>
  </p:clrMapOvr>
  <p:transition spd="med">
    <p:cover dir="ru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5" grpId="0" animBg="1"/>
      <p:bldP spid="50185" grpId="1" animBg="1"/>
      <p:bldP spid="50208" grpId="0"/>
      <p:bldP spid="50208" grpId="1"/>
      <p:bldP spid="502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76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</a:rPr>
              <a:t>2. Mùa xuân, mận ra hoa từng trùm.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533400" y="35052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381000" y="35052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4800">
              <a:latin typeface="Arial" charset="0"/>
            </a:endParaRPr>
          </a:p>
        </p:txBody>
      </p:sp>
      <p:sp>
        <p:nvSpPr>
          <p:cNvPr id="174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09600"/>
            <a:ext cx="8991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i="1" smtClean="0">
                <a:solidFill>
                  <a:srgbClr val="FF0000"/>
                </a:solidFill>
                <a:latin typeface="Arial" charset="0"/>
              </a:rPr>
              <a:t>HƯỚNG DẪN SỬA LỖI CHÍNH TẢ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81000" y="1981200"/>
            <a:ext cx="876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</a:rPr>
              <a:t>2. Mùa xuân, mận ra hoa từng </a:t>
            </a:r>
            <a:r>
              <a:rPr lang="en-US" sz="4800">
                <a:solidFill>
                  <a:schemeClr val="tx2"/>
                </a:solidFill>
                <a:latin typeface="Arial" charset="0"/>
              </a:rPr>
              <a:t>chùm</a:t>
            </a:r>
            <a:r>
              <a:rPr lang="en-US" sz="48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med"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1" grpId="1"/>
      <p:bldP spid="89092" grpId="0" animBg="1"/>
      <p:bldP spid="89092" grpId="1" animBg="1"/>
      <p:bldP spid="89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</a:rPr>
              <a:t>3.Hương thơm ngào ngạc.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5943600" y="26670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09600"/>
            <a:ext cx="8991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i="1" smtClean="0">
                <a:solidFill>
                  <a:srgbClr val="FF0000"/>
                </a:solidFill>
                <a:latin typeface="Arial" charset="0"/>
              </a:rPr>
              <a:t>HƯỚNG DẪN SỬA LỖI CHÍNH TẢ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762000" y="19050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</a:rPr>
              <a:t>3.Hương thơm ngào </a:t>
            </a:r>
            <a:r>
              <a:rPr lang="en-US" sz="4800">
                <a:solidFill>
                  <a:schemeClr val="tx2"/>
                </a:solidFill>
                <a:latin typeface="Arial" charset="0"/>
              </a:rPr>
              <a:t>ngạt</a:t>
            </a:r>
            <a:r>
              <a:rPr lang="en-US" sz="48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med"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5" grpId="1"/>
      <p:bldP spid="90123" grpId="0" animBg="1"/>
      <p:bldP spid="90123" grpId="1" animBg="1"/>
      <p:bldP spid="90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3657600" y="2590800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685800" y="1905000"/>
            <a:ext cx="4516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Arial" charset="0"/>
              </a:rPr>
              <a:t>4. Mận ngọt liệm.</a:t>
            </a: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09600"/>
            <a:ext cx="8991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i="1" smtClean="0">
                <a:solidFill>
                  <a:srgbClr val="FF0000"/>
                </a:solidFill>
                <a:latin typeface="Arial" charset="0"/>
              </a:rPr>
              <a:t>HƯỚNG DẪN SỬA LỖI CHÍNH TẢ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685800" y="1905000"/>
            <a:ext cx="4202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Arial" charset="0"/>
              </a:rPr>
              <a:t>4. Mận ngọt </a:t>
            </a:r>
            <a:r>
              <a:rPr lang="en-US" sz="4400">
                <a:solidFill>
                  <a:schemeClr val="tx2"/>
                </a:solidFill>
                <a:latin typeface="Arial" charset="0"/>
              </a:rPr>
              <a:t>lịm</a:t>
            </a:r>
            <a:r>
              <a:rPr lang="en-US" sz="44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med"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0" grpId="1" animBg="1"/>
      <p:bldP spid="91147" grpId="0"/>
      <p:bldP spid="91147" grpId="1"/>
      <p:bldP spid="91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993300"/>
                </a:solidFill>
                <a:latin typeface="Arial"/>
              </a:rPr>
              <a:t>HƯỚNG DẪN SỬA LỖI DÙNG TỪ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57200" y="898525"/>
            <a:ext cx="8991600" cy="6094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Arial" charset="0"/>
              </a:rPr>
              <a:t>1. Thân cây cao to, cành chắc chắn.</a:t>
            </a:r>
          </a:p>
          <a:p>
            <a:r>
              <a:rPr lang="en-US" sz="3000" b="1">
                <a:latin typeface="Arial" charset="0"/>
              </a:rPr>
              <a:t> </a:t>
            </a:r>
          </a:p>
          <a:p>
            <a:r>
              <a:rPr lang="en-US" sz="3000" b="1">
                <a:latin typeface="Arial" charset="0"/>
              </a:rPr>
              <a:t>2. Cây làm cho ta trái ăn che bóng mát cho vườn em.</a:t>
            </a:r>
          </a:p>
          <a:p>
            <a:r>
              <a:rPr lang="en-US" sz="3000" b="1">
                <a:latin typeface="Arial" charset="0"/>
              </a:rPr>
              <a:t> </a:t>
            </a:r>
          </a:p>
          <a:p>
            <a:endParaRPr lang="en-US" sz="3000" b="1">
              <a:latin typeface="Arial" charset="0"/>
            </a:endParaRPr>
          </a:p>
          <a:p>
            <a:r>
              <a:rPr lang="en-US" sz="3000" b="1">
                <a:latin typeface="Arial" charset="0"/>
              </a:rPr>
              <a:t> </a:t>
            </a: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4648200" y="1447800"/>
            <a:ext cx="1447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4572000" y="23622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1676400" y="23622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/>
      <p:bldP spid="79877" grpId="0" animBg="1"/>
      <p:bldP spid="79878" grpId="0" animBg="1"/>
      <p:bldP spid="798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993300"/>
                </a:solidFill>
                <a:latin typeface="Arial"/>
              </a:rPr>
              <a:t>HƯỚNG DẪN SỬA LỖI DÙNG TỪ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57200" y="898525"/>
            <a:ext cx="8991600" cy="6094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Arial" charset="0"/>
              </a:rPr>
              <a:t>1. Thân cây cao to, cành khỏe khoắn.</a:t>
            </a:r>
          </a:p>
          <a:p>
            <a:r>
              <a:rPr lang="en-US" sz="3000" b="1">
                <a:latin typeface="Arial" charset="0"/>
              </a:rPr>
              <a:t> </a:t>
            </a:r>
          </a:p>
          <a:p>
            <a:r>
              <a:rPr lang="en-US" sz="3000" b="1">
                <a:latin typeface="Arial" charset="0"/>
              </a:rPr>
              <a:t>2. Cây  cho ta trái ăn, tỏa bóng mát cho vườn em.</a:t>
            </a:r>
          </a:p>
          <a:p>
            <a:r>
              <a:rPr lang="en-US" sz="3000" b="1">
                <a:latin typeface="Arial" charset="0"/>
              </a:rPr>
              <a:t> </a:t>
            </a:r>
          </a:p>
          <a:p>
            <a:endParaRPr lang="en-US" sz="3000" b="1">
              <a:latin typeface="Arial" charset="0"/>
            </a:endParaRPr>
          </a:p>
          <a:p>
            <a:r>
              <a:rPr lang="en-US" sz="3000" b="1">
                <a:latin typeface="Arial" charset="0"/>
              </a:rPr>
              <a:t> </a:t>
            </a: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  <a:p>
            <a:endParaRPr lang="en-US" sz="3000" b="1">
              <a:latin typeface="Arial" charset="0"/>
            </a:endParaRP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4495800" y="1447800"/>
            <a:ext cx="1981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4114800" y="23622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3" grpId="0"/>
      <p:bldP spid="102404" grpId="0" animBg="1"/>
      <p:bldP spid="1024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0" y="76200"/>
            <a:ext cx="9144000" cy="7000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3300"/>
                </a:solidFill>
                <a:latin typeface="Arial" charset="0"/>
              </a:rPr>
              <a:t>PHIẾU GIAO ViỆC</a:t>
            </a:r>
            <a:endParaRPr lang="en-US" sz="3600" b="1" smtClean="0">
              <a:latin typeface="Arial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6200" y="1806575"/>
            <a:ext cx="90836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b="1">
                <a:latin typeface="Arial" charset="0"/>
              </a:rPr>
              <a:t>     Nhìn từ xa,cây như cái ô khổng lồ bao trùm lấy một màu xanh mát rượi.</a:t>
            </a:r>
          </a:p>
          <a:p>
            <a:pPr marL="342900" indent="-342900"/>
            <a:r>
              <a:rPr lang="en-US" sz="2400">
                <a:latin typeface="Arial" charset="0"/>
              </a:rPr>
              <a:t>....................................................................................................................</a:t>
            </a:r>
          </a:p>
          <a:p>
            <a:pPr marL="342900" indent="-342900"/>
            <a:r>
              <a:rPr lang="en-US" sz="2400" b="1">
                <a:latin typeface="Arial" charset="0"/>
              </a:rPr>
              <a:t>2.      Tới giờ chơi, người em yêu quý nhất là cây bàng.Vì cây bàng đã cho em một màu xanh mát.</a:t>
            </a:r>
            <a:endParaRPr lang="en-US" sz="2400">
              <a:latin typeface="Arial" charset="0"/>
            </a:endParaRPr>
          </a:p>
          <a:p>
            <a:pPr marL="342900" indent="-342900"/>
            <a:r>
              <a:rPr lang="en-US" sz="2400">
                <a:latin typeface="Arial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342900" indent="-342900"/>
            <a:r>
              <a:rPr lang="en-US" sz="2400" b="1">
                <a:latin typeface="Arial" charset="0"/>
              </a:rPr>
              <a:t>3. Lúc đó mận ra trái nhỏ đang treo trên cành cây. Tựa như chiếc chuông đang treo trong rừng cây rậm rạp.</a:t>
            </a:r>
          </a:p>
          <a:p>
            <a:pPr marL="342900" indent="-342900"/>
            <a:r>
              <a:rPr lang="en-US" sz="2400">
                <a:latin typeface="Arial" charset="0"/>
              </a:rPr>
              <a:t>....................................................................................................................</a:t>
            </a:r>
          </a:p>
          <a:p>
            <a:pPr marL="342900" indent="-342900"/>
            <a:r>
              <a:rPr lang="en-US" sz="2400">
                <a:latin typeface="Arial" charset="0"/>
              </a:rPr>
              <a:t>...................................................................................................................</a:t>
            </a:r>
          </a:p>
          <a:p>
            <a:pPr marL="342900" indent="-342900"/>
            <a:r>
              <a:rPr lang="en-US" sz="2400">
                <a:latin typeface="Arial" charset="0"/>
              </a:rPr>
              <a:t>...................................................................................................................</a:t>
            </a:r>
          </a:p>
          <a:p>
            <a:pPr marL="342900" indent="-342900"/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             ĐỌC CÂU, ĐOẠN VĂN SAU, ViẾT LẠI THEO Ý EM ĐỂ  CÂU,ĐOẠN VĂN MẠCH LẠC, SINH ĐỘNG:</a:t>
            </a:r>
            <a:endParaRPr lang="en-US" sz="44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2" name="AutoShape 26"/>
          <p:cNvSpPr>
            <a:spLocks noChangeArrowheads="1"/>
          </p:cNvSpPr>
          <p:nvPr/>
        </p:nvSpPr>
        <p:spPr bwMode="auto">
          <a:xfrm>
            <a:off x="3981450" y="4054475"/>
            <a:ext cx="5162550" cy="11430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3555" name="Oval 27" descr="HO CHI MINH - VILLE"/>
          <p:cNvSpPr>
            <a:spLocks noChangeArrowheads="1"/>
          </p:cNvSpPr>
          <p:nvPr/>
        </p:nvSpPr>
        <p:spPr bwMode="auto">
          <a:xfrm>
            <a:off x="5392738" y="1130300"/>
            <a:ext cx="2362200" cy="2286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56" name="Oval 28"/>
          <p:cNvSpPr>
            <a:spLocks noChangeArrowheads="1"/>
          </p:cNvSpPr>
          <p:nvPr/>
        </p:nvSpPr>
        <p:spPr bwMode="auto">
          <a:xfrm>
            <a:off x="4516438" y="396875"/>
            <a:ext cx="4038600" cy="3810000"/>
          </a:xfrm>
          <a:prstGeom prst="ellipse">
            <a:avLst/>
          </a:prstGeom>
          <a:solidFill>
            <a:srgbClr val="6699FF">
              <a:alpha val="69019"/>
            </a:srgbClr>
          </a:solid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421438" y="701675"/>
            <a:ext cx="304800" cy="3114675"/>
            <a:chOff x="2664" y="1045"/>
            <a:chExt cx="432" cy="2230"/>
          </a:xfrm>
        </p:grpSpPr>
        <p:sp>
          <p:nvSpPr>
            <p:cNvPr id="23580" name="AutoShape 30"/>
            <p:cNvSpPr>
              <a:spLocks noChangeArrowheads="1"/>
            </p:cNvSpPr>
            <p:nvPr/>
          </p:nvSpPr>
          <p:spPr bwMode="auto">
            <a:xfrm>
              <a:off x="2664" y="1045"/>
              <a:ext cx="432" cy="1115"/>
            </a:xfrm>
            <a:prstGeom prst="upArrow">
              <a:avLst>
                <a:gd name="adj1" fmla="val 50000"/>
                <a:gd name="adj2" fmla="val 64525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0000FF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3581" name="AutoShape 31"/>
            <p:cNvSpPr>
              <a:spLocks noChangeArrowheads="1"/>
            </p:cNvSpPr>
            <p:nvPr/>
          </p:nvSpPr>
          <p:spPr bwMode="auto">
            <a:xfrm>
              <a:off x="2664" y="2160"/>
              <a:ext cx="432" cy="1115"/>
            </a:xfrm>
            <a:prstGeom prst="upArrow">
              <a:avLst>
                <a:gd name="adj1" fmla="val 50000"/>
                <a:gd name="adj2" fmla="val 64525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 rot="9693701" flipV="1">
            <a:off x="5162550" y="2136775"/>
            <a:ext cx="2797175" cy="371475"/>
            <a:chOff x="1765" y="1944"/>
            <a:chExt cx="2230" cy="432"/>
          </a:xfrm>
        </p:grpSpPr>
        <p:sp>
          <p:nvSpPr>
            <p:cNvPr id="23578" name="AutoShape 33"/>
            <p:cNvSpPr>
              <a:spLocks noChangeArrowheads="1"/>
            </p:cNvSpPr>
            <p:nvPr/>
          </p:nvSpPr>
          <p:spPr bwMode="auto">
            <a:xfrm rot="5400000">
              <a:off x="3222" y="1602"/>
              <a:ext cx="432" cy="1115"/>
            </a:xfrm>
            <a:prstGeom prst="upArrow">
              <a:avLst>
                <a:gd name="adj1" fmla="val 50000"/>
                <a:gd name="adj2" fmla="val 64525"/>
              </a:avLst>
            </a:prstGeom>
            <a:gradFill rotWithShape="1">
              <a:gsLst>
                <a:gs pos="0">
                  <a:srgbClr val="0000FF">
                    <a:alpha val="78000"/>
                  </a:srgbClr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3579" name="AutoShape 34"/>
            <p:cNvSpPr>
              <a:spLocks noChangeArrowheads="1"/>
            </p:cNvSpPr>
            <p:nvPr/>
          </p:nvSpPr>
          <p:spPr bwMode="auto">
            <a:xfrm rot="5400000">
              <a:off x="2107" y="1602"/>
              <a:ext cx="432" cy="1115"/>
            </a:xfrm>
            <a:prstGeom prst="upArrow">
              <a:avLst>
                <a:gd name="adj1" fmla="val 50000"/>
                <a:gd name="adj2" fmla="val 64525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23559" name="Text Box 36"/>
          <p:cNvSpPr txBox="1">
            <a:spLocks noChangeArrowheads="1"/>
          </p:cNvSpPr>
          <p:nvPr/>
        </p:nvSpPr>
        <p:spPr bwMode="auto">
          <a:xfrm>
            <a:off x="6313488" y="3048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12</a:t>
            </a:r>
          </a:p>
        </p:txBody>
      </p:sp>
      <p:sp>
        <p:nvSpPr>
          <p:cNvPr id="23560" name="Text Box 37"/>
          <p:cNvSpPr txBox="1">
            <a:spLocks noChangeArrowheads="1"/>
          </p:cNvSpPr>
          <p:nvPr/>
        </p:nvSpPr>
        <p:spPr bwMode="auto">
          <a:xfrm>
            <a:off x="8272463" y="1971675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3</a:t>
            </a:r>
          </a:p>
        </p:txBody>
      </p:sp>
      <p:sp>
        <p:nvSpPr>
          <p:cNvPr id="23561" name="Text Box 38"/>
          <p:cNvSpPr txBox="1">
            <a:spLocks noChangeArrowheads="1"/>
          </p:cNvSpPr>
          <p:nvPr/>
        </p:nvSpPr>
        <p:spPr bwMode="auto">
          <a:xfrm>
            <a:off x="6389688" y="379253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6</a:t>
            </a:r>
          </a:p>
        </p:txBody>
      </p:sp>
      <p:sp>
        <p:nvSpPr>
          <p:cNvPr id="23562" name="Text Box 39"/>
          <p:cNvSpPr txBox="1">
            <a:spLocks noChangeArrowheads="1"/>
          </p:cNvSpPr>
          <p:nvPr/>
        </p:nvSpPr>
        <p:spPr bwMode="auto">
          <a:xfrm>
            <a:off x="4452938" y="1992313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9</a:t>
            </a:r>
          </a:p>
        </p:txBody>
      </p:sp>
      <p:sp>
        <p:nvSpPr>
          <p:cNvPr id="23563" name="Text Box 40"/>
          <p:cNvSpPr txBox="1">
            <a:spLocks noChangeArrowheads="1"/>
          </p:cNvSpPr>
          <p:nvPr/>
        </p:nvSpPr>
        <p:spPr bwMode="auto">
          <a:xfrm>
            <a:off x="7308850" y="498475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</a:t>
            </a:r>
          </a:p>
        </p:txBody>
      </p:sp>
      <p:sp>
        <p:nvSpPr>
          <p:cNvPr id="23564" name="Text Box 41"/>
          <p:cNvSpPr txBox="1">
            <a:spLocks noChangeArrowheads="1"/>
          </p:cNvSpPr>
          <p:nvPr/>
        </p:nvSpPr>
        <p:spPr bwMode="auto">
          <a:xfrm>
            <a:off x="7920038" y="107473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2</a:t>
            </a:r>
          </a:p>
        </p:txBody>
      </p:sp>
      <p:sp>
        <p:nvSpPr>
          <p:cNvPr id="23565" name="Text Box 42"/>
          <p:cNvSpPr txBox="1">
            <a:spLocks noChangeArrowheads="1"/>
          </p:cNvSpPr>
          <p:nvPr/>
        </p:nvSpPr>
        <p:spPr bwMode="auto">
          <a:xfrm>
            <a:off x="7939088" y="290353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4</a:t>
            </a:r>
          </a:p>
        </p:txBody>
      </p:sp>
      <p:sp>
        <p:nvSpPr>
          <p:cNvPr id="23566" name="Text Box 43"/>
          <p:cNvSpPr txBox="1">
            <a:spLocks noChangeArrowheads="1"/>
          </p:cNvSpPr>
          <p:nvPr/>
        </p:nvSpPr>
        <p:spPr bwMode="auto">
          <a:xfrm>
            <a:off x="7332663" y="350043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5</a:t>
            </a:r>
          </a:p>
        </p:txBody>
      </p:sp>
      <p:sp>
        <p:nvSpPr>
          <p:cNvPr id="23567" name="Text Box 44"/>
          <p:cNvSpPr txBox="1">
            <a:spLocks noChangeArrowheads="1"/>
          </p:cNvSpPr>
          <p:nvPr/>
        </p:nvSpPr>
        <p:spPr bwMode="auto">
          <a:xfrm>
            <a:off x="5419725" y="35433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7</a:t>
            </a:r>
          </a:p>
        </p:txBody>
      </p:sp>
      <p:sp>
        <p:nvSpPr>
          <p:cNvPr id="23568" name="Text Box 45"/>
          <p:cNvSpPr txBox="1">
            <a:spLocks noChangeArrowheads="1"/>
          </p:cNvSpPr>
          <p:nvPr/>
        </p:nvSpPr>
        <p:spPr bwMode="auto">
          <a:xfrm>
            <a:off x="4725988" y="2905125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8</a:t>
            </a:r>
          </a:p>
        </p:txBody>
      </p:sp>
      <p:sp>
        <p:nvSpPr>
          <p:cNvPr id="23569" name="Text Box 46"/>
          <p:cNvSpPr txBox="1">
            <a:spLocks noChangeArrowheads="1"/>
          </p:cNvSpPr>
          <p:nvPr/>
        </p:nvSpPr>
        <p:spPr bwMode="auto">
          <a:xfrm>
            <a:off x="4732338" y="107473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10</a:t>
            </a:r>
          </a:p>
        </p:txBody>
      </p:sp>
      <p:sp>
        <p:nvSpPr>
          <p:cNvPr id="23570" name="Text Box 47"/>
          <p:cNvSpPr txBox="1">
            <a:spLocks noChangeArrowheads="1"/>
          </p:cNvSpPr>
          <p:nvPr/>
        </p:nvSpPr>
        <p:spPr bwMode="auto">
          <a:xfrm>
            <a:off x="5494338" y="457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11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5543550" y="1600200"/>
            <a:ext cx="2043113" cy="1295400"/>
            <a:chOff x="1252" y="1906"/>
            <a:chExt cx="1287" cy="837"/>
          </a:xfrm>
        </p:grpSpPr>
        <p:sp>
          <p:nvSpPr>
            <p:cNvPr id="23576" name="AutoShape 50"/>
            <p:cNvSpPr>
              <a:spLocks noChangeArrowheads="1"/>
            </p:cNvSpPr>
            <p:nvPr/>
          </p:nvSpPr>
          <p:spPr bwMode="auto">
            <a:xfrm rot="2816365" flipV="1">
              <a:off x="1459" y="2206"/>
              <a:ext cx="330" cy="744"/>
            </a:xfrm>
            <a:prstGeom prst="upArrow">
              <a:avLst>
                <a:gd name="adj1" fmla="val 50000"/>
                <a:gd name="adj2" fmla="val 56364"/>
              </a:avLst>
            </a:prstGeom>
            <a:solidFill>
              <a:schemeClr val="hlink">
                <a:alpha val="7803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3577" name="AutoShape 51"/>
            <p:cNvSpPr>
              <a:spLocks noChangeArrowheads="1"/>
            </p:cNvSpPr>
            <p:nvPr/>
          </p:nvSpPr>
          <p:spPr bwMode="auto">
            <a:xfrm rot="2816365" flipV="1">
              <a:off x="2002" y="1699"/>
              <a:ext cx="330" cy="744"/>
            </a:xfrm>
            <a:prstGeom prst="upArrow">
              <a:avLst>
                <a:gd name="adj1" fmla="val 50000"/>
                <a:gd name="adj2" fmla="val 5636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pic>
        <p:nvPicPr>
          <p:cNvPr id="96310" name="Picture 54" descr="RNBOWBT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0" y="19050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13" name="Picture 57" descr="RNBOWBT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0" y="19050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59" descr="blooming_flower_jug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18160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63" descr="MOUSE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19538"/>
            <a:ext cx="426720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1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480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6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0" y="76200"/>
            <a:ext cx="9144000" cy="7000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FF3300"/>
                </a:solidFill>
                <a:latin typeface="Arial" charset="0"/>
              </a:rPr>
              <a:t>PHIẾU GIAO ViỆC</a:t>
            </a:r>
            <a:endParaRPr lang="en-US" sz="3200" b="1" smtClean="0"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" y="1806575"/>
            <a:ext cx="908367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b="1">
                <a:latin typeface="Arial" charset="0"/>
              </a:rPr>
              <a:t>    Nhìn từ xa,cây như cái ô khổng lồ bao trùm lấy một màu xanh mát rượi.</a:t>
            </a:r>
          </a:p>
          <a:p>
            <a:pPr marL="342900" indent="-342900"/>
            <a:r>
              <a:rPr lang="en-US" sz="2000" b="1">
                <a:solidFill>
                  <a:srgbClr val="FF0000"/>
                </a:solidFill>
                <a:latin typeface="Arial" charset="0"/>
              </a:rPr>
              <a:t>         Nhìn từ xa,cây bàng như cái ô khổng lồ bao trùm cả một khoảng sân mát  rượi.</a:t>
            </a:r>
            <a:r>
              <a:rPr lang="en-US" sz="2000" b="1">
                <a:latin typeface="Arial" charset="0"/>
              </a:rPr>
              <a:t> </a:t>
            </a:r>
            <a:br>
              <a:rPr lang="en-US" sz="2000" b="1">
                <a:latin typeface="Arial" charset="0"/>
              </a:rPr>
            </a:br>
            <a:endParaRPr lang="en-US" sz="2000" b="1">
              <a:latin typeface="Arial" charset="0"/>
            </a:endParaRPr>
          </a:p>
          <a:p>
            <a:pPr marL="342900" indent="-342900"/>
            <a:r>
              <a:rPr lang="en-US" sz="2000" b="1">
                <a:latin typeface="Arial" charset="0"/>
              </a:rPr>
              <a:t>2.      Tới giờ chơi, người em yêu quý nhất là cây bàng.Vì cây bàng đã cho em một màu xanh mát.</a:t>
            </a:r>
            <a:endParaRPr lang="en-US" sz="2000">
              <a:latin typeface="Arial" charset="0"/>
            </a:endParaRPr>
          </a:p>
          <a:p>
            <a:pPr marL="342900" indent="-342900"/>
            <a:r>
              <a:rPr lang="en-US" sz="2000" b="1">
                <a:solidFill>
                  <a:srgbClr val="FF0000"/>
                </a:solidFill>
                <a:latin typeface="Arial" charset="0"/>
              </a:rPr>
              <a:t>          Tới giờ chơi,thú vị nhất là được ngồi dưới bóng cây bàng.</a:t>
            </a:r>
          </a:p>
          <a:p>
            <a:pPr marL="342900" indent="-342900"/>
            <a:endParaRPr lang="en-US" sz="2000" b="1">
              <a:solidFill>
                <a:srgbClr val="FF0000"/>
              </a:solidFill>
              <a:latin typeface="Arial" charset="0"/>
            </a:endParaRPr>
          </a:p>
          <a:p>
            <a:pPr marL="342900" indent="-342900"/>
            <a:r>
              <a:rPr lang="en-US" sz="2000" b="1">
                <a:latin typeface="Arial" charset="0"/>
              </a:rPr>
              <a:t>3.      Lúc đó mận ra trái nhỏ đang treo trên cành cây. Tựa như chiếc chuông đang treo trong rừng cây rậm rạp.</a:t>
            </a:r>
          </a:p>
          <a:p>
            <a:pPr marL="342900" indent="-342900"/>
            <a:r>
              <a:rPr lang="en-US" sz="2000" b="1">
                <a:solidFill>
                  <a:srgbClr val="FF0000"/>
                </a:solidFill>
                <a:latin typeface="Arial" charset="0"/>
              </a:rPr>
              <a:t>          Lúc mận ra trái, trông tựa như có hàng vạn chiếc chuông nhỏ rung rinh trong vòm lá xanh.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b="1">
                <a:solidFill>
                  <a:schemeClr val="tx2"/>
                </a:solidFill>
                <a:latin typeface="Arial" charset="0"/>
              </a:rPr>
              <a:t>             ĐỌC CÂU, ĐOẠN VĂN SAU, ViẾT LẠI THEO Ý EM ĐỂ CÂU, ĐOẠN VĂN MẠCH LẠC, SINH ĐỘNG:</a:t>
            </a:r>
            <a:endParaRPr lang="en-US" sz="4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2819400" y="914400"/>
            <a:ext cx="4114800" cy="1676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50000">
                      <a:srgbClr val="FF3300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3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447800" y="2590800"/>
            <a:ext cx="640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6600" b="1">
                <a:solidFill>
                  <a:srgbClr val="009900"/>
                </a:solidFill>
                <a:latin typeface="Arial" charset="0"/>
              </a:rPr>
              <a:t>Học sinh sửa bài cá nhân</a:t>
            </a:r>
          </a:p>
        </p:txBody>
      </p:sp>
    </p:spTree>
  </p:cSld>
  <p:clrMapOvr>
    <a:masterClrMapping/>
  </p:clrMapOvr>
  <p:transition spd="med">
    <p:strips dir="ru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  <p:bldP spid="624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-123825" y="120650"/>
            <a:ext cx="9267825" cy="210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/>
              <a:t>Tập làm văn</a:t>
            </a:r>
          </a:p>
          <a:p>
            <a:pPr algn="ctr"/>
            <a:r>
              <a:rPr lang="en-US" b="1">
                <a:latin typeface="Arial" charset="0"/>
              </a:rPr>
              <a:t>Trả bài viết </a:t>
            </a:r>
          </a:p>
          <a:p>
            <a:pPr algn="ctr"/>
            <a:r>
              <a:rPr lang="en-US" sz="6000" b="1" i="1">
                <a:solidFill>
                  <a:srgbClr val="0033CC"/>
                </a:solidFill>
              </a:rPr>
              <a:t>MIÊU TẢ CÂY CỐI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57200" y="2971800"/>
            <a:ext cx="845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sng">
                <a:latin typeface="Arial" charset="0"/>
              </a:rPr>
              <a:t>Đề bài</a:t>
            </a:r>
            <a:r>
              <a:rPr lang="en-US" sz="4000">
                <a:latin typeface="Arial" charset="0"/>
              </a:rPr>
              <a:t>: Tả  một cây bóng mát (cây ra hoa hoặc cây ăn quả) mà em yêu thích.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886200" y="3657600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209800" y="3581400"/>
            <a:ext cx="4572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4" grpId="0" animBg="1"/>
      <p:bldP spid="30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981200" y="2514600"/>
            <a:ext cx="662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33CC"/>
                </a:solidFill>
                <a:latin typeface="Arial" charset="0"/>
              </a:rPr>
              <a:t>Nhận xét điểm hay của bài làm đạt điểm cao</a:t>
            </a:r>
          </a:p>
        </p:txBody>
      </p:sp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2971800" y="1143000"/>
            <a:ext cx="4114800" cy="1219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50000">
                      <a:srgbClr val="FF3300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4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763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A)</a:t>
            </a:r>
            <a:r>
              <a:rPr lang="en-US" sz="3200"/>
              <a:t>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Cành mọc xếp tầng xoay quanh thân to và khỏe khoắn, xòe tán lá xum xuê nh</a:t>
            </a:r>
            <a:r>
              <a:rPr lang="vi-VN" sz="28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 dang tay </a:t>
            </a:r>
            <a:r>
              <a:rPr lang="vi-VN" sz="28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ón gió.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</a:t>
            </a:r>
            <a:r>
              <a:rPr lang="en-US" sz="3200">
                <a:solidFill>
                  <a:srgbClr val="0033CC"/>
                </a:solidFill>
              </a:rPr>
              <a:t>B)</a:t>
            </a:r>
            <a:r>
              <a:rPr lang="en-US" sz="3200"/>
              <a:t> </a:t>
            </a:r>
            <a:r>
              <a:rPr lang="en-US" sz="2800" b="1">
                <a:solidFill>
                  <a:srgbClr val="0033CC"/>
                </a:solidFill>
                <a:latin typeface="Arial" charset="0"/>
              </a:rPr>
              <a:t>Những búp non giống nh</a:t>
            </a:r>
            <a:r>
              <a:rPr lang="vi-VN" sz="2800" b="1">
                <a:solidFill>
                  <a:srgbClr val="0033CC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33CC"/>
                </a:solidFill>
                <a:latin typeface="Arial" charset="0"/>
              </a:rPr>
              <a:t> những ngọn nến lung linh </a:t>
            </a:r>
            <a:r>
              <a:rPr lang="vi-VN" sz="2800" b="1">
                <a:solidFill>
                  <a:srgbClr val="0033CC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Arial" charset="0"/>
              </a:rPr>
              <a:t>ang thắp sáng.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57200" y="3048000"/>
            <a:ext cx="8686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</a:t>
            </a:r>
            <a:r>
              <a:rPr lang="en-US" sz="3200">
                <a:solidFill>
                  <a:schemeClr val="tx2"/>
                </a:solidFill>
              </a:rPr>
              <a:t>C)</a:t>
            </a:r>
            <a:r>
              <a:rPr lang="en-US" sz="3200"/>
              <a:t> </a:t>
            </a:r>
            <a:r>
              <a:rPr lang="en-US" sz="2800" b="1">
                <a:solidFill>
                  <a:srgbClr val="993300"/>
                </a:solidFill>
                <a:latin typeface="Arial" charset="0"/>
              </a:rPr>
              <a:t>Theo thời gian những quả mận lớn dần và bắt </a:t>
            </a:r>
            <a:r>
              <a:rPr lang="vi-VN" sz="2800" b="1">
                <a:solidFill>
                  <a:srgbClr val="99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993300"/>
                </a:solidFill>
                <a:latin typeface="Arial" charset="0"/>
              </a:rPr>
              <a:t>ầu chuyển màu.Từ màu trắng muốt chuyển dần sang màu </a:t>
            </a:r>
            <a:r>
              <a:rPr lang="vi-VN" sz="2800" b="1">
                <a:solidFill>
                  <a:srgbClr val="99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993300"/>
                </a:solidFill>
                <a:latin typeface="Arial" charset="0"/>
              </a:rPr>
              <a:t>o </a:t>
            </a:r>
            <a:r>
              <a:rPr lang="vi-VN" sz="2800" b="1">
                <a:solidFill>
                  <a:srgbClr val="99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993300"/>
                </a:solidFill>
                <a:latin typeface="Arial" charset="0"/>
              </a:rPr>
              <a:t>ỏ, rồi </a:t>
            </a:r>
            <a:r>
              <a:rPr lang="vi-VN" sz="2800" b="1">
                <a:solidFill>
                  <a:srgbClr val="99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993300"/>
                </a:solidFill>
                <a:latin typeface="Arial" charset="0"/>
              </a:rPr>
              <a:t>ỏ chót nh</a:t>
            </a:r>
            <a:r>
              <a:rPr lang="vi-VN" sz="2800" b="1">
                <a:solidFill>
                  <a:srgbClr val="9933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993300"/>
                </a:solidFill>
                <a:latin typeface="Arial" charset="0"/>
              </a:rPr>
              <a:t> những chiếc </a:t>
            </a:r>
            <a:r>
              <a:rPr lang="vi-VN" sz="2800" b="1">
                <a:solidFill>
                  <a:srgbClr val="99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993300"/>
                </a:solidFill>
                <a:latin typeface="Arial" charset="0"/>
              </a:rPr>
              <a:t>èn lồng thắp sáng trên cây.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304800" y="5257800"/>
            <a:ext cx="883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</a:t>
            </a:r>
            <a:r>
              <a:rPr lang="en-US" sz="3200">
                <a:solidFill>
                  <a:srgbClr val="FF66CC"/>
                </a:solidFill>
              </a:rPr>
              <a:t>D) </a:t>
            </a:r>
            <a:r>
              <a:rPr lang="en-US" sz="2800" b="1">
                <a:solidFill>
                  <a:srgbClr val="FF66CC"/>
                </a:solidFill>
                <a:latin typeface="Arial" charset="0"/>
              </a:rPr>
              <a:t>Em và cây mận cùng lớn lên theo n</a:t>
            </a:r>
            <a:r>
              <a:rPr lang="vi-VN" sz="2800" b="1">
                <a:solidFill>
                  <a:srgbClr val="FF66CC"/>
                </a:solidFill>
                <a:latin typeface="Arial" charset="0"/>
              </a:rPr>
              <a:t>ă</a:t>
            </a:r>
            <a:r>
              <a:rPr lang="en-US" sz="2800" b="1">
                <a:solidFill>
                  <a:srgbClr val="FF66CC"/>
                </a:solidFill>
                <a:latin typeface="Arial" charset="0"/>
              </a:rPr>
              <a:t>m tháng nh</a:t>
            </a:r>
            <a:r>
              <a:rPr lang="vi-VN" sz="2800" b="1">
                <a:solidFill>
                  <a:srgbClr val="FF66CC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66CC"/>
                </a:solidFill>
                <a:latin typeface="Arial" charset="0"/>
              </a:rPr>
              <a:t> một </a:t>
            </a:r>
            <a:r>
              <a:rPr lang="vi-VN" sz="2800" b="1">
                <a:solidFill>
                  <a:srgbClr val="FF66CC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66CC"/>
                </a:solidFill>
                <a:latin typeface="Arial" charset="0"/>
              </a:rPr>
              <a:t>ôi bạn thân. Em rất yêu qúy cây.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gradFill rotWithShape="1">
            <a:gsLst>
              <a:gs pos="0">
                <a:srgbClr val="009900"/>
              </a:gs>
              <a:gs pos="50000">
                <a:srgbClr val="FFFFFF"/>
              </a:gs>
              <a:gs pos="100000">
                <a:srgbClr val="009900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>
                <a:solidFill>
                  <a:srgbClr val="FF5050"/>
                </a:solidFill>
                <a:latin typeface="Arial" charset="0"/>
              </a:rPr>
              <a:t>CÁC HOẠT ĐỘNG HỌC TẬP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33400" y="990600"/>
            <a:ext cx="899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Arial" charset="0"/>
              </a:rPr>
              <a:t>HOẠT ĐỘNG 1: </a:t>
            </a:r>
            <a:r>
              <a:rPr lang="en-US" sz="4000">
                <a:latin typeface="Arial" charset="0"/>
              </a:rPr>
              <a:t>Nhận xét kết quả bài 				làm của học sinh.</a:t>
            </a:r>
            <a:endParaRPr lang="en-US" sz="4000" b="1">
              <a:latin typeface="Arial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50863" y="2378075"/>
            <a:ext cx="8059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Arial" charset="0"/>
              </a:rPr>
              <a:t>HOẠT ĐỘNG 2: </a:t>
            </a:r>
            <a:r>
              <a:rPr lang="en-US" sz="4000">
                <a:latin typeface="Arial" charset="0"/>
              </a:rPr>
              <a:t>Hướng dẫn cả lớp 				  sửa bài. 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533400" y="3841750"/>
            <a:ext cx="822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Arial" charset="0"/>
              </a:rPr>
              <a:t>HOẠT ĐỘNG 3: </a:t>
            </a:r>
            <a:r>
              <a:rPr lang="en-US" sz="4000">
                <a:latin typeface="Arial" charset="0"/>
              </a:rPr>
              <a:t>Học sinh sửa bài 				cá nhân.</a:t>
            </a:r>
          </a:p>
          <a:p>
            <a:endParaRPr lang="en-US" sz="4000" b="1">
              <a:latin typeface="Arial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33400" y="534987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Arial" charset="0"/>
              </a:rPr>
              <a:t>HOẠT ĐỘNG 4:</a:t>
            </a:r>
            <a:r>
              <a:rPr lang="en-US">
                <a:latin typeface="Arial" charset="0"/>
              </a:rPr>
              <a:t> Nhận xét điểm hay của 				bài làm đạt điểm cao.</a:t>
            </a:r>
          </a:p>
        </p:txBody>
      </p:sp>
      <p:pic>
        <p:nvPicPr>
          <p:cNvPr id="38923" name="Picture 11" descr="YLWFLA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268413"/>
            <a:ext cx="419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YLWFLA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03500"/>
            <a:ext cx="419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YLWFLA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4127500"/>
            <a:ext cx="419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YLWFLA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5575300"/>
            <a:ext cx="419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6" grpId="0"/>
      <p:bldP spid="38917" grpId="0"/>
      <p:bldP spid="38920" grpId="0"/>
      <p:bldP spid="389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371600" y="2209800"/>
            <a:ext cx="65532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u="sng">
                <a:solidFill>
                  <a:schemeClr val="hlink"/>
                </a:solidFill>
                <a:latin typeface="Arial" charset="0"/>
              </a:rPr>
              <a:t>HOẠT ĐỘNG 1:</a:t>
            </a:r>
          </a:p>
          <a:p>
            <a:pPr algn="ctr"/>
            <a:r>
              <a:rPr lang="en-US" sz="4800" b="1">
                <a:solidFill>
                  <a:srgbClr val="FF3300"/>
                </a:solidFill>
                <a:latin typeface="Arial" charset="0"/>
              </a:rPr>
              <a:t>Nhận xét kết quả bài làm của học sinh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534525" cy="762000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FF0000"/>
                </a:solidFill>
              </a:rPr>
              <a:t>Ưu điểm:</a:t>
            </a:r>
            <a:r>
              <a:rPr lang="en-US" sz="300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33CC"/>
                </a:solidFill>
                <a:latin typeface="Times New Roman" pitchFamily="18" charset="0"/>
              </a:rPr>
              <a:t>   1</a:t>
            </a:r>
            <a:r>
              <a:rPr lang="en-US" sz="3600" smtClean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smtClean="0">
                <a:solidFill>
                  <a:srgbClr val="0033CC"/>
                </a:solidFill>
                <a:latin typeface="Times New Roman" pitchFamily="18" charset="0"/>
              </a:rPr>
              <a:t>Bài làm xác định đúng yêu cầu của đề bài là            tả cây </a:t>
            </a:r>
            <a:r>
              <a:rPr lang="en-US" smtClean="0">
                <a:solidFill>
                  <a:srgbClr val="0033CC"/>
                </a:solidFill>
              </a:rPr>
              <a:t>cối</a:t>
            </a:r>
            <a:r>
              <a:rPr lang="en-US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8763" y="2057400"/>
            <a:ext cx="5932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2. Bố cục đủ 3 phần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28600" y="2819400"/>
            <a:ext cx="7085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3. Trình tự quan sát hợp lý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52400" y="3581400"/>
            <a:ext cx="8154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 4. Dùng từ sát hợp, có hình ảnh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600" y="43434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5. Một số bài có cảm xúc chân thật.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5105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  6. Chữ viết rõ ràng, có chú ý chấm câu, ngắt câu.</a:t>
            </a:r>
          </a:p>
        </p:txBody>
      </p:sp>
      <p:pic>
        <p:nvPicPr>
          <p:cNvPr id="11272" name="Picture 11" descr="0004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5308600"/>
            <a:ext cx="18383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1" grpId="0"/>
      <p:bldP spid="4102" grpId="0"/>
      <p:bldP spid="4103" grpId="0"/>
      <p:bldP spid="4104" grpId="0"/>
      <p:bldP spid="4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2000" cy="1905000"/>
          </a:xfrm>
        </p:spPr>
        <p:txBody>
          <a:bodyPr/>
          <a:lstStyle/>
          <a:p>
            <a:pPr eaLnBrk="1" hangingPunct="1"/>
            <a:r>
              <a:rPr lang="en-US" sz="5400" b="1" u="sng" smtClean="0">
                <a:solidFill>
                  <a:srgbClr val="FF0000"/>
                </a:solidFill>
              </a:rPr>
              <a:t>Hạn chế:</a:t>
            </a:r>
            <a:r>
              <a:rPr lang="en-US" sz="5400" smtClean="0">
                <a:solidFill>
                  <a:srgbClr val="99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4400" smtClean="0">
                <a:solidFill>
                  <a:srgbClr val="993300"/>
                </a:solidFill>
              </a:rPr>
              <a:t>1. Lỗi chính tả vẫn còn.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57200" y="2406650"/>
            <a:ext cx="503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3300"/>
                </a:solidFill>
                <a:latin typeface="Arial" charset="0"/>
              </a:rPr>
              <a:t>2. Dùng từ chưa hợp lý.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57200" y="3092450"/>
            <a:ext cx="734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3300"/>
                </a:solidFill>
                <a:latin typeface="Arial" charset="0"/>
              </a:rPr>
              <a:t>3. Diễn đạt câu văn còn lủng củng. 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57200" y="3702050"/>
            <a:ext cx="742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3300"/>
                </a:solidFill>
                <a:latin typeface="Arial" charset="0"/>
              </a:rPr>
              <a:t>4. Một số đoạn văn không đầy đủ ý.</a:t>
            </a:r>
          </a:p>
        </p:txBody>
      </p:sp>
      <p:pic>
        <p:nvPicPr>
          <p:cNvPr id="12294" name="Picture 9" descr="0004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0"/>
            <a:ext cx="23717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  <p:bldP spid="74755" grpId="0"/>
      <p:bldP spid="74756" grpId="0"/>
      <p:bldP spid="747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</a:rPr>
              <a:t>KẾT QUẢ BÀI LÀM CỦA HỌC SINH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704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ĐiỂM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SỐ BÀI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Chưa đạt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1938" y="1066800"/>
            <a:ext cx="8610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FF3300"/>
                </a:solidFill>
              </a:rPr>
              <a:t>		</a:t>
            </a:r>
            <a:r>
              <a:rPr lang="en-US" b="1" smtClean="0">
                <a:solidFill>
                  <a:srgbClr val="336600"/>
                </a:solidFill>
              </a:rPr>
              <a:t>                          </a:t>
            </a:r>
            <a:endParaRPr lang="en-US" b="1" smtClean="0">
              <a:solidFill>
                <a:srgbClr val="FF3300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04800" y="2209800"/>
            <a:ext cx="8229600" cy="4343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sz="3200" b="1">
              <a:solidFill>
                <a:srgbClr val="009900"/>
              </a:solidFill>
              <a:latin typeface="Arial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3200" b="1">
                <a:latin typeface="Arial" charset="0"/>
              </a:rPr>
              <a:t>Em:</a:t>
            </a:r>
            <a:r>
              <a:rPr lang="en-US" sz="3200" b="1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- …………………………    10 điểm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        - …………………………     9 điểm</a:t>
            </a:r>
          </a:p>
        </p:txBody>
      </p:sp>
      <p:sp>
        <p:nvSpPr>
          <p:cNvPr id="77833" name="WordArt 9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638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TUYÊN DƯƠNG</a:t>
            </a:r>
            <a:endParaRPr lang="en-US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  <p:bldP spid="77831" grpId="0" build="p" animBg="1"/>
      <p:bldP spid="778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2209800"/>
            <a:ext cx="74676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b="1" u="sng">
                <a:solidFill>
                  <a:schemeClr val="hlink"/>
                </a:solidFill>
                <a:latin typeface="Arial" charset="0"/>
              </a:rPr>
              <a:t>HOẠT  ĐỘNG 2</a:t>
            </a:r>
          </a:p>
          <a:p>
            <a:pPr algn="ctr"/>
            <a:r>
              <a:rPr lang="en-US" sz="4800" b="1">
                <a:solidFill>
                  <a:srgbClr val="FF3300"/>
                </a:solidFill>
                <a:latin typeface="Arial" charset="0"/>
              </a:rPr>
              <a:t>HƯỚNG DẪN HỌC SINH SỬA BÀI</a:t>
            </a:r>
          </a:p>
        </p:txBody>
      </p:sp>
    </p:spTree>
  </p:cSld>
  <p:clrMapOvr>
    <a:masterClrMapping/>
  </p:clrMapOvr>
  <p:transition spd="med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1160</TotalTime>
  <Words>725</Words>
  <Application>Microsoft Office PowerPoint</Application>
  <PresentationFormat>On-screen Show (4:3)</PresentationFormat>
  <Paragraphs>120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Times New Roman</vt:lpstr>
      <vt:lpstr>Arial</vt:lpstr>
      <vt:lpstr>Calibri</vt:lpstr>
      <vt:lpstr>Tahoma</vt:lpstr>
      <vt:lpstr>Wingdings</vt:lpstr>
      <vt:lpstr>Comic Sans MS</vt:lpstr>
      <vt:lpstr>Default Design</vt:lpstr>
      <vt:lpstr>Blends</vt:lpstr>
      <vt:lpstr>Crayons</vt:lpstr>
      <vt:lpstr>Proposal</vt:lpstr>
      <vt:lpstr>Slide 1</vt:lpstr>
      <vt:lpstr>Slide 2</vt:lpstr>
      <vt:lpstr>CÁC HOẠT ĐỘNG HỌC TẬP</vt:lpstr>
      <vt:lpstr>Slide 4</vt:lpstr>
      <vt:lpstr>Slide 5</vt:lpstr>
      <vt:lpstr>Slide 6</vt:lpstr>
      <vt:lpstr>KẾT QUẢ BÀI LÀM CỦA HỌC SINH</vt:lpstr>
      <vt:lpstr>Slide 8</vt:lpstr>
      <vt:lpstr>Slide 9</vt:lpstr>
      <vt:lpstr>HƯỚNG DẪN SỬA LỖI CHÍNH TẢ</vt:lpstr>
      <vt:lpstr>HƯỚNG DẪN SỬA LỖI CHÍNH TẢ</vt:lpstr>
      <vt:lpstr>HƯỚNG DẪN SỬA LỖI CHÍNH TẢ</vt:lpstr>
      <vt:lpstr>HƯỚNG DẪN SỬA LỖI CHÍNH TẢ</vt:lpstr>
      <vt:lpstr>HƯỚNG DẪN SỬA LỖI DÙNG TỪ</vt:lpstr>
      <vt:lpstr>HƯỚNG DẪN SỬA LỖI DÙNG TỪ</vt:lpstr>
      <vt:lpstr>PHIẾU GIAO ViỆC</vt:lpstr>
      <vt:lpstr>Slide 17</vt:lpstr>
      <vt:lpstr>PHIẾU GIAO ViỆC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GÒ VẤP TRƯỜNG TIỂU HỌC KIM ĐỒNG</dc:title>
  <dc:creator>Windown XP SP2 full</dc:creator>
  <cp:lastModifiedBy>CSTeam</cp:lastModifiedBy>
  <cp:revision>129</cp:revision>
  <dcterms:created xsi:type="dcterms:W3CDTF">2009-02-11T13:30:50Z</dcterms:created>
  <dcterms:modified xsi:type="dcterms:W3CDTF">2016-06-30T01:57:18Z</dcterms:modified>
</cp:coreProperties>
</file>